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9" autoAdjust="0"/>
    <p:restoredTop sz="94241" autoAdjust="0"/>
  </p:normalViewPr>
  <p:slideViewPr>
    <p:cSldViewPr>
      <p:cViewPr>
        <p:scale>
          <a:sx n="57" d="100"/>
          <a:sy n="57" d="100"/>
        </p:scale>
        <p:origin x="-778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9808612440229"/>
          <c:y val="5.0420168067226885E-2"/>
          <c:w val="0.54545454545454541"/>
          <c:h val="0.6743697478991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9 месяцев 2016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28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869716621264255E-3"/>
                  <c:y val="-0.2338479854966584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2 171,6</a:t>
                    </a:r>
                    <a:endParaRPr lang="en-US" dirty="0"/>
                  </a:p>
                </c:rich>
              </c:tx>
              <c:spPr>
                <a:noFill/>
                <a:ln w="2532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41651802950512E-3"/>
                  <c:y val="-8.69375883805913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45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pPr>
                <a:noFill/>
                <a:ln w="2532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40404104723406E-3"/>
                  <c:y val="-0.3783127418351066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964,3</a:t>
                    </a:r>
                    <a:endParaRPr lang="en-US" dirty="0"/>
                  </a:p>
                </c:rich>
              </c:tx>
              <c:spPr>
                <a:noFill/>
                <a:ln w="2532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2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2171.6</c:v>
                </c:pt>
                <c:pt idx="1">
                  <c:v>45</c:v>
                </c:pt>
                <c:pt idx="2">
                  <c:v>5964.3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6567680"/>
        <c:axId val="96569216"/>
      </c:barChart>
      <c:catAx>
        <c:axId val="965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5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6569216"/>
        <c:crosses val="autoZero"/>
        <c:auto val="1"/>
        <c:lblAlgn val="ctr"/>
        <c:lblOffset val="100"/>
        <c:noMultiLvlLbl val="0"/>
      </c:catAx>
      <c:valAx>
        <c:axId val="965692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65676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66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4125395540542"/>
          <c:y val="2.5209973753280844E-2"/>
          <c:w val="0.32416268059950426"/>
          <c:h val="0.84033612733892116"/>
        </c:manualLayout>
      </c:layout>
      <c:overlay val="0"/>
      <c:txPr>
        <a:bodyPr/>
        <a:lstStyle/>
        <a:p>
          <a:pPr>
            <a:defRPr sz="1556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5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</cdr:x>
      <cdr:y>0.20551</cdr:y>
    </cdr:from>
    <cdr:to>
      <cdr:x>0.23241</cdr:x>
      <cdr:y>0.28184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50563" y="921948"/>
          <a:ext cx="79208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AD8D10-40A2-4F03-873B-5EC78F5B2D9E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2FB61D-6ECA-4D19-B790-E3659017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7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4C1C8-7C5F-401D-B799-4762A8226F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7B9273-4D30-4316-A823-83FAF2E6234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95A1-C39C-41E8-BF19-1C05CAC30BED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625D-0F64-466B-B265-ACFDC5855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A0AD-0632-4B8B-9376-A97D6C0276B3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A6D4-81A8-430D-B215-365D6472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67C8-40CD-4815-B922-78F1B973EFA7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90E1-545E-4265-A087-45556D83D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780C-605D-4DC9-A164-246648ECACD7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A901-CABA-4A8E-B3E7-A5112CAC2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FB85-82E0-4430-A1FF-4CC57D9DB3F0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418D-7965-43FF-8970-BC0A56846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3058-6353-49D8-B70B-FADD7733D6ED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B610-EB61-4AAF-B47E-FEB11AA67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209D-4A96-4E85-A0BF-7A693DF69D9C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6DB7-ADB9-438E-B49E-8D4951E0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65CE-80A2-45CE-B224-B9768DEFDF7A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2875-F4F3-4AB2-A4D2-FFB292319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B260-5F9F-47B9-9537-40AA3258E9D8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CCB1-3B10-454C-9D65-F7CFF82AD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F56D-BF6A-46DA-8B9F-2CFEF5F58ECE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B02E-C4C3-45C6-A842-4A5691C86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1914-9391-450F-AEC0-DCFDDF7913CE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1EF9-69BB-426F-AEF0-2F985146B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371DBC-3A07-4458-92CC-8DD84F3BFC01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7A738DB-A9CD-4E2F-BD02-224B99C8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за 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месяцев 2016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528" y="2852936"/>
            <a:ext cx="842493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photo.foto-planeta.com/view/6/4/4/5/sorum-644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708275"/>
            <a:ext cx="8280400" cy="3846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 eaLnBrk="1" hangingPunct="1">
              <a:buFont typeface="Georgia" pitchFamily="18" charset="0"/>
              <a:buNone/>
              <a:defRPr/>
            </a:pP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800" i="1" dirty="0" smtClean="0"/>
              <a:t>Администрация сельского поселения </a:t>
            </a:r>
            <a:r>
              <a:rPr lang="ru-RU" sz="2800" i="1" dirty="0" err="1" smtClean="0"/>
              <a:t>Сорум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Адрес фактический: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smtClean="0"/>
              <a:t> ул.Центральная, 34.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err="1" smtClean="0"/>
              <a:t>п.Сорум</a:t>
            </a:r>
            <a:r>
              <a:rPr lang="ru-RU" sz="2400" i="1" dirty="0" smtClean="0"/>
              <a:t>, Белоярский р-н, ХМАО-ЮГРА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E-mail</a:t>
            </a:r>
            <a:r>
              <a:rPr lang="ru-RU" sz="2400" i="1" dirty="0" smtClean="0"/>
              <a:t>: </a:t>
            </a:r>
            <a:r>
              <a:rPr lang="en-US" sz="2400" i="1" dirty="0" smtClean="0"/>
              <a:t>admsorum86@yandex.ru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600" i="1" dirty="0" smtClean="0"/>
              <a:t>Глава администрации </a:t>
            </a:r>
            <a:r>
              <a:rPr lang="ru-RU" sz="1600" i="1" dirty="0" err="1" smtClean="0"/>
              <a:t>Маковей</a:t>
            </a:r>
            <a:r>
              <a:rPr lang="ru-RU" sz="1600" i="1" dirty="0" smtClean="0"/>
              <a:t> Мария Михайловна, тел. (34670) 36-3-65</a:t>
            </a:r>
            <a:br>
              <a:rPr lang="ru-RU" sz="1600" i="1" dirty="0" smtClean="0"/>
            </a:br>
            <a:r>
              <a:rPr lang="ru-RU" sz="1600" i="1" dirty="0" smtClean="0"/>
              <a:t>секретарь (34670) 36-7-65</a:t>
            </a:r>
            <a:br>
              <a:rPr lang="ru-RU" sz="1600" i="1" dirty="0" smtClean="0"/>
            </a:br>
            <a:r>
              <a:rPr lang="ru-RU" sz="1600" i="1" dirty="0" smtClean="0"/>
              <a:t>специалисты (34670) 36-5-72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1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Рисунок 2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4048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476250" y="1971675"/>
            <a:ext cx="8272463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Формирование и исполнение бюджета сельского поселения Сорум (далее по тексту – бюджет поселения)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21 декабря 2012 года № 171 н «Об утверждении Указаний о порядке применения бюджетной классификации Российской Федерации на 2015 год и на плановый период 2016 и 2017 годов», Положением об отдельных вопросах организации и осуществления бюджетного процесса в сельском поселении Сорум, утвержденным решением Совета депутатов сельского поселения Сорум от 25 ноября 2008 года № 24. </a:t>
            </a:r>
          </a:p>
          <a:p>
            <a:pPr indent="449263" algn="just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Финансирование расходов бюджета поселения осуществлялось в 2015 году в соответствии с решением Совета депутатов сельского поселения Сорум от 15 декабря 2015 года № 62 «О бюджете сельского поселения Сорум на 2016 год». </a:t>
            </a:r>
          </a:p>
          <a:p>
            <a:pPr indent="449263" algn="just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         Формирование объема и структуры расходов бюджета поселения на очередной финансовый год и плановый период осуществлялось с учетом положений приоритеты  Бюджетного послания Президента Российской Федерации «О бюджетной политике в 2016 – 2018 годах» и отдельных Указов Президента Российской Федерации от 07 мая 2012 года и поручений Губернатора Ханты-Мансийского автономного округа – Югры.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2205038"/>
            <a:ext cx="8128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143250" y="2174875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18 674,0 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–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19 232,2 </a:t>
              </a:r>
              <a:r>
                <a:rPr lang="ru-RU" sz="21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Дефицит  – 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558,2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55" name="Рисунок 2" descr="Вырезка экра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50" name="Object 18"/>
          <p:cNvGraphicFramePr>
            <a:graphicFrameLocks/>
          </p:cNvGraphicFramePr>
          <p:nvPr/>
        </p:nvGraphicFramePr>
        <p:xfrm>
          <a:off x="393700" y="2273300"/>
          <a:ext cx="826452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Worksheet" r:id="rId6" imgW="8334424" imgH="4076807" progId="Excel.Sheet.8">
                  <p:embed/>
                </p:oleObj>
              </mc:Choice>
              <mc:Fallback>
                <p:oleObj name="Worksheet" r:id="rId6" imgW="8334424" imgH="4076807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273300"/>
                        <a:ext cx="8264525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3" name="Рисунок 2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98" name="Object 18"/>
          <p:cNvGraphicFramePr>
            <a:graphicFrameLocks/>
          </p:cNvGraphicFramePr>
          <p:nvPr/>
        </p:nvGraphicFramePr>
        <p:xfrm>
          <a:off x="-11113" y="1628775"/>
          <a:ext cx="9155113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Worksheet" r:id="rId5" imgW="8982013" imgH="4819664" progId="Excel.Sheet.8">
                  <p:embed/>
                </p:oleObj>
              </mc:Choice>
              <mc:Fallback>
                <p:oleObj name="Worksheet" r:id="rId5" imgW="8982013" imgH="4819664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1628775"/>
                        <a:ext cx="9155113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Сорум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9 месяцев 2016 года                                  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/>
        </p:nvGraphicFramePr>
        <p:xfrm>
          <a:off x="552450" y="1628775"/>
          <a:ext cx="8039100" cy="4586292"/>
        </p:xfrm>
        <a:graphic>
          <a:graphicData uri="http://schemas.openxmlformats.org/drawingml/2006/table">
            <a:tbl>
              <a:tblPr/>
              <a:tblGrid>
                <a:gridCol w="2994025"/>
                <a:gridCol w="1736725"/>
                <a:gridCol w="1730375"/>
                <a:gridCol w="1577975"/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9 месяцев  2016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11 095  100,00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8 289 136,12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74,71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396 000,00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393 883,44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131 800,00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39 889,40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462 000,00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291 657,83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63,13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6 362 500,00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2 036 682,04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2 978 100,00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2 171 600,00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72,92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7 939 000,00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5 964 345,00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29 432 800,00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19 232 194,59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8575" y="1870075"/>
          <a:ext cx="8243888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41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913834"/>
              </p:ext>
            </p:extLst>
          </p:nvPr>
        </p:nvGraphicFramePr>
        <p:xfrm>
          <a:off x="744538" y="1404938"/>
          <a:ext cx="7154862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Лист" r:id="rId5" imgW="7155281" imgH="2316384" progId="Excel.Sheet.8">
                  <p:embed/>
                </p:oleObj>
              </mc:Choice>
              <mc:Fallback>
                <p:oleObj name="Лист" r:id="rId5" imgW="7155281" imgH="2316384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404938"/>
                        <a:ext cx="7154862" cy="231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/>
        </p:nvGraphicFramePr>
        <p:xfrm>
          <a:off x="971550" y="3846513"/>
          <a:ext cx="6913563" cy="2842261"/>
        </p:xfrm>
        <a:graphic>
          <a:graphicData uri="http://schemas.openxmlformats.org/drawingml/2006/table">
            <a:tbl>
              <a:tblPr/>
              <a:tblGrid>
                <a:gridCol w="3203575"/>
                <a:gridCol w="1858963"/>
                <a:gridCol w="1851025"/>
              </a:tblGrid>
              <a:tr h="207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9 месяцев 2016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249 500,00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177 959,95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6 113 000,00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1 858 722,09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6 362 500,00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2 036 682,04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443</Words>
  <Application>Microsoft Office PowerPoint</Application>
  <PresentationFormat>Экран (4:3)</PresentationFormat>
  <Paragraphs>141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Воздушный поток</vt:lpstr>
      <vt:lpstr>Worksheet</vt:lpstr>
      <vt:lpstr>Microsoft Excel 97-2003 Worksheet</vt:lpstr>
      <vt:lpstr>Сельское поселение Сорум Белоярский район Ханты-Мансийский автономный округ-Югра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Маковей Мария Михайловна, тел. (34670) 36-3-65 секретарь (34670) 36-7-65 специалисты (34670) 36-5-72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1</cp:lastModifiedBy>
  <cp:revision>156</cp:revision>
  <dcterms:created xsi:type="dcterms:W3CDTF">2013-10-15T13:32:53Z</dcterms:created>
  <dcterms:modified xsi:type="dcterms:W3CDTF">2017-05-11T06:44:02Z</dcterms:modified>
</cp:coreProperties>
</file>